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4"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72" d="100"/>
          <a:sy n="72" d="100"/>
        </p:scale>
        <p:origin x="133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a:ea typeface="Arial"/>
                <a:cs typeface="Arial"/>
                <a:sym typeface="Arial"/>
              </a:rPr>
              <a:t>Student Name :</a:t>
            </a:r>
          </a:p>
          <a:p>
            <a:pPr marR="0" lvl="0" rtl="0">
              <a:lnSpc>
                <a:spcPct val="100000"/>
              </a:lnSpc>
              <a:spcBef>
                <a:spcPts val="0"/>
              </a:spcBef>
              <a:spcAft>
                <a:spcPts val="200"/>
              </a:spcAft>
              <a:buClr>
                <a:schemeClr val="bg1"/>
              </a:buClr>
            </a:pPr>
            <a:r>
              <a:rPr lang="en-US" sz="1100" b="0" i="0" u="none" strike="noStrike" cap="none">
                <a:solidFill>
                  <a:schemeClr val="tx1"/>
                </a:solidFill>
                <a:latin typeface="Arial"/>
                <a:ea typeface="Arial"/>
                <a:cs typeface="Arial"/>
                <a:sym typeface="Arial"/>
              </a:rPr>
              <a:t>Student ID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err="1">
                <a:solidFill>
                  <a:schemeClr val="tx1"/>
                </a:solidFill>
              </a:rPr>
              <a:t>X</a:t>
            </a:r>
            <a:r>
              <a:rPr lang="en-US" sz="1100" b="0" i="0" u="none" strike="noStrike" cap="none" err="1">
                <a:solidFill>
                  <a:schemeClr val="tx1"/>
                </a:solidFill>
                <a:latin typeface="Arial"/>
                <a:ea typeface="Arial"/>
                <a:cs typeface="Arial"/>
                <a:sym typeface="Arial"/>
              </a:rPr>
              <a:t>yz</a:t>
            </a:r>
            <a:endParaRPr lang="en-US" sz="1100" b="0" i="0" u="none" strike="noStrike" cap="none">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CCFFCDF2-7F29-20D3-1B20-4A6A5046B324}"/>
              </a:ext>
            </a:extLst>
          </p:cNvPr>
          <p:cNvSpPr txBox="1"/>
          <p:nvPr/>
        </p:nvSpPr>
        <p:spPr>
          <a:xfrm>
            <a:off x="131032" y="1260629"/>
            <a:ext cx="8844292" cy="2893100"/>
          </a:xfrm>
          <a:prstGeom prst="rect">
            <a:avLst/>
          </a:prstGeom>
          <a:noFill/>
        </p:spPr>
        <p:txBody>
          <a:bodyPr wrap="square" rtlCol="0">
            <a:spAutoFit/>
          </a:bodyPr>
          <a:lstStyle/>
          <a:p>
            <a:pPr algn="l"/>
            <a:r>
              <a:rPr lang="en-US" b="1" i="0" dirty="0">
                <a:solidFill>
                  <a:srgbClr val="0D0D0D"/>
                </a:solidFill>
                <a:effectLst/>
                <a:highlight>
                  <a:srgbClr val="FFFFFF"/>
                </a:highlight>
                <a:latin typeface="Söhne"/>
              </a:rPr>
              <a:t>Modeling Results:</a:t>
            </a:r>
            <a:endParaRPr lang="en-US" b="0" i="0" dirty="0">
              <a:solidFill>
                <a:srgbClr val="0D0D0D"/>
              </a:solidFill>
              <a:effectLst/>
              <a:highlight>
                <a:srgbClr val="FFFFFF"/>
              </a:highlight>
              <a:latin typeface="Söhne"/>
            </a:endParaRPr>
          </a:p>
          <a:p>
            <a:pPr algn="l"/>
            <a:r>
              <a:rPr lang="en-US" b="0" i="0" dirty="0">
                <a:solidFill>
                  <a:srgbClr val="0D0D0D"/>
                </a:solidFill>
                <a:effectLst/>
                <a:highlight>
                  <a:srgbClr val="FFFFFF"/>
                </a:highlight>
                <a:latin typeface="Söhne"/>
              </a:rPr>
              <a:t>Our modeling efforts have yielded valuable insights into the effectiveness and efficiency of the Bus Reservation System. Here's a simplified overview of what we've achieved:</a:t>
            </a:r>
          </a:p>
          <a:p>
            <a:pPr algn="l">
              <a:buFont typeface="+mj-lt"/>
              <a:buAutoNum type="arabicPeriod"/>
            </a:pPr>
            <a:r>
              <a:rPr lang="en-US" b="1" i="0" dirty="0">
                <a:solidFill>
                  <a:srgbClr val="0D0D0D"/>
                </a:solidFill>
                <a:effectLst/>
                <a:highlight>
                  <a:srgbClr val="FFFFFF"/>
                </a:highlight>
                <a:latin typeface="Söhne"/>
              </a:rPr>
              <a:t>User Registration and Authentication:</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Successful implementation of user registration and login features.</a:t>
            </a:r>
          </a:p>
          <a:p>
            <a:pPr marL="742950" lvl="1" indent="-285750" algn="l">
              <a:buFont typeface="+mj-lt"/>
              <a:buAutoNum type="arabicPeriod"/>
            </a:pPr>
            <a:r>
              <a:rPr lang="en-US" b="0" i="0" dirty="0">
                <a:solidFill>
                  <a:srgbClr val="0D0D0D"/>
                </a:solidFill>
                <a:effectLst/>
                <a:highlight>
                  <a:srgbClr val="FFFFFF"/>
                </a:highlight>
                <a:latin typeface="Söhne"/>
              </a:rPr>
              <a:t>Users can securely register and log in with password protection.</a:t>
            </a:r>
          </a:p>
          <a:p>
            <a:pPr algn="l">
              <a:buFont typeface="+mj-lt"/>
              <a:buAutoNum type="arabicPeriod"/>
            </a:pPr>
            <a:r>
              <a:rPr lang="en-US" b="1" i="0" dirty="0">
                <a:solidFill>
                  <a:srgbClr val="0D0D0D"/>
                </a:solidFill>
                <a:effectLst/>
                <a:highlight>
                  <a:srgbClr val="FFFFFF"/>
                </a:highlight>
                <a:latin typeface="Söhne"/>
              </a:rPr>
              <a:t>Bus Search and Booking:</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Efficient algorithms enable users to find and book buses seamlessly.</a:t>
            </a:r>
          </a:p>
          <a:p>
            <a:pPr marL="742950" lvl="1" indent="-285750" algn="l">
              <a:buFont typeface="+mj-lt"/>
              <a:buAutoNum type="arabicPeriod"/>
            </a:pPr>
            <a:r>
              <a:rPr lang="en-US" b="0" i="0" dirty="0">
                <a:solidFill>
                  <a:srgbClr val="0D0D0D"/>
                </a:solidFill>
                <a:effectLst/>
                <a:highlight>
                  <a:srgbClr val="FFFFFF"/>
                </a:highlight>
                <a:latin typeface="Söhne"/>
              </a:rPr>
              <a:t>Smooth booking process with optimized database queries.</a:t>
            </a:r>
          </a:p>
          <a:p>
            <a:pPr algn="l">
              <a:buFont typeface="+mj-lt"/>
              <a:buAutoNum type="arabicPeriod"/>
            </a:pPr>
            <a:r>
              <a:rPr lang="en-US" b="1" i="0" dirty="0">
                <a:solidFill>
                  <a:srgbClr val="0D0D0D"/>
                </a:solidFill>
                <a:effectLst/>
                <a:highlight>
                  <a:srgbClr val="FFFFFF"/>
                </a:highlight>
                <a:latin typeface="Söhne"/>
              </a:rPr>
              <a:t>Scalability and Extensibility:</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System architecture is scalable and adaptable to future enhancements.</a:t>
            </a:r>
          </a:p>
          <a:p>
            <a:pPr marL="742950" lvl="1" indent="-285750" algn="l">
              <a:buFont typeface="+mj-lt"/>
              <a:buAutoNum type="arabicPeriod"/>
            </a:pPr>
            <a:r>
              <a:rPr lang="en-US" b="0" i="0" dirty="0">
                <a:solidFill>
                  <a:srgbClr val="0D0D0D"/>
                </a:solidFill>
                <a:effectLst/>
                <a:highlight>
                  <a:srgbClr val="FFFFFF"/>
                </a:highlight>
                <a:latin typeface="Söhne"/>
              </a:rPr>
              <a:t>Capable of handling varying levels of traffic.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CEFF3AF8-E33F-FCD8-80FD-D4A16296C65B}"/>
              </a:ext>
            </a:extLst>
          </p:cNvPr>
          <p:cNvPicPr>
            <a:picLocks noChangeAspect="1"/>
          </p:cNvPicPr>
          <p:nvPr/>
        </p:nvPicPr>
        <p:blipFill>
          <a:blip r:embed="rId2"/>
          <a:stretch>
            <a:fillRect/>
          </a:stretch>
        </p:blipFill>
        <p:spPr>
          <a:xfrm>
            <a:off x="0" y="886181"/>
            <a:ext cx="9144000" cy="4186237"/>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5C44DD7-2FC8-FFEC-AD84-ACDAB970604E}"/>
              </a:ext>
            </a:extLst>
          </p:cNvPr>
          <p:cNvPicPr>
            <a:picLocks noChangeAspect="1"/>
          </p:cNvPicPr>
          <p:nvPr/>
        </p:nvPicPr>
        <p:blipFill>
          <a:blip r:embed="rId2"/>
          <a:stretch>
            <a:fillRect/>
          </a:stretch>
        </p:blipFill>
        <p:spPr>
          <a:xfrm>
            <a:off x="0" y="171450"/>
            <a:ext cx="9144000" cy="48006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1FE3F943-A7A8-2625-F68F-3C6A51B958DE}"/>
              </a:ext>
            </a:extLst>
          </p:cNvPr>
          <p:cNvPicPr>
            <a:picLocks noChangeAspect="1"/>
          </p:cNvPicPr>
          <p:nvPr/>
        </p:nvPicPr>
        <p:blipFill>
          <a:blip r:embed="rId2"/>
          <a:stretch>
            <a:fillRect/>
          </a:stretch>
        </p:blipFill>
        <p:spPr>
          <a:xfrm>
            <a:off x="0" y="408627"/>
            <a:ext cx="9144000" cy="432624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9C82CFE7-A585-CEA2-3199-A0A5630E65CE}"/>
              </a:ext>
            </a:extLst>
          </p:cNvPr>
          <p:cNvSpPr txBox="1"/>
          <p:nvPr/>
        </p:nvSpPr>
        <p:spPr>
          <a:xfrm>
            <a:off x="215053" y="1267649"/>
            <a:ext cx="8849048" cy="4185761"/>
          </a:xfrm>
          <a:prstGeom prst="rect">
            <a:avLst/>
          </a:prstGeom>
          <a:noFill/>
        </p:spPr>
        <p:txBody>
          <a:bodyPr wrap="square" rtlCol="0">
            <a:spAutoFit/>
          </a:bodyPr>
          <a:lstStyle/>
          <a:p>
            <a:pPr algn="l"/>
            <a:r>
              <a:rPr lang="en-US" b="0" i="0" dirty="0">
                <a:solidFill>
                  <a:srgbClr val="0D0D0D"/>
                </a:solidFill>
                <a:effectLst/>
                <a:highlight>
                  <a:srgbClr val="FFFFFF"/>
                </a:highlight>
                <a:latin typeface="Söhne"/>
              </a:rPr>
              <a:t>While the current Bus Reservation System offers robust functionality, there are several areas where future enhancements can further improve the user experience and system performance:</a:t>
            </a:r>
          </a:p>
          <a:p>
            <a:pPr algn="l">
              <a:buFont typeface="+mj-lt"/>
              <a:buAutoNum type="arabicPeriod"/>
            </a:pPr>
            <a:r>
              <a:rPr lang="en-US" b="1" i="0" dirty="0">
                <a:solidFill>
                  <a:srgbClr val="0D0D0D"/>
                </a:solidFill>
                <a:effectLst/>
                <a:highlight>
                  <a:srgbClr val="FFFFFF"/>
                </a:highlight>
                <a:latin typeface="Söhne"/>
              </a:rPr>
              <a:t>Mobile Application Development:</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Develop a mobile application for iOS and Android platforms to provide users with on-the-go access to bus booking services.</a:t>
            </a:r>
          </a:p>
          <a:p>
            <a:pPr marL="742950" lvl="1" indent="-285750" algn="l">
              <a:buFont typeface="+mj-lt"/>
              <a:buAutoNum type="arabicPeriod"/>
            </a:pPr>
            <a:r>
              <a:rPr lang="en-US" b="0" i="0" dirty="0">
                <a:solidFill>
                  <a:srgbClr val="0D0D0D"/>
                </a:solidFill>
                <a:effectLst/>
                <a:highlight>
                  <a:srgbClr val="FFFFFF"/>
                </a:highlight>
                <a:latin typeface="Söhne"/>
              </a:rPr>
              <a:t>Implement push notifications for updates on booking status and promotional offers.</a:t>
            </a:r>
          </a:p>
          <a:p>
            <a:pPr algn="l">
              <a:buFont typeface="+mj-lt"/>
              <a:buAutoNum type="arabicPeriod"/>
            </a:pPr>
            <a:r>
              <a:rPr lang="en-US" b="1" i="0" dirty="0">
                <a:solidFill>
                  <a:srgbClr val="0D0D0D"/>
                </a:solidFill>
                <a:effectLst/>
                <a:highlight>
                  <a:srgbClr val="FFFFFF"/>
                </a:highlight>
                <a:latin typeface="Söhne"/>
              </a:rPr>
              <a:t>Integration with External APIs: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Integrate with external APIs such as weather services to provide users with real-time updates on weather conditions affecting travel.</a:t>
            </a:r>
          </a:p>
          <a:p>
            <a:pPr algn="l">
              <a:buFont typeface="+mj-lt"/>
              <a:buAutoNum type="arabicPeriod"/>
            </a:pPr>
            <a:r>
              <a:rPr lang="en-US" b="1" i="0" dirty="0">
                <a:solidFill>
                  <a:srgbClr val="0D0D0D"/>
                </a:solidFill>
                <a:effectLst/>
                <a:highlight>
                  <a:srgbClr val="FFFFFF"/>
                </a:highlight>
                <a:latin typeface="Söhne"/>
              </a:rPr>
              <a:t>Advanced Analytics and Predictive Modeling:</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Implement advanced analytics techniques and predictive modeling to forecast demand for bus services and optimize routes and schedules accordingly.</a:t>
            </a:r>
          </a:p>
          <a:p>
            <a:pPr algn="l">
              <a:buFont typeface="+mj-lt"/>
              <a:buAutoNum type="arabicPeriod"/>
            </a:pPr>
            <a:r>
              <a:rPr lang="en-US" b="1" i="0" dirty="0">
                <a:solidFill>
                  <a:srgbClr val="0D0D0D"/>
                </a:solidFill>
                <a:effectLst/>
                <a:highlight>
                  <a:srgbClr val="FFFFFF"/>
                </a:highlight>
                <a:latin typeface="Söhne"/>
              </a:rPr>
              <a:t>Dynamic Pricing Strategies: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Implement dynamic pricing strategies based on factors such as demand, time of booking, and route popularity to maximize revenue and fill rates.</a:t>
            </a:r>
          </a:p>
          <a:p>
            <a:pPr algn="l">
              <a:buFont typeface="+mj-lt"/>
              <a:buAutoNum type="arabicPeriod"/>
            </a:pPr>
            <a:r>
              <a:rPr lang="en-US" b="1" i="0" dirty="0">
                <a:solidFill>
                  <a:srgbClr val="0D0D0D"/>
                </a:solidFill>
                <a:effectLst/>
                <a:highlight>
                  <a:srgbClr val="FFFFFF"/>
                </a:highlight>
                <a:latin typeface="Söhne"/>
              </a:rPr>
              <a:t>Enhanced Security Measures: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Implement additional security measures such as two-factor authentication and biometric authentication to further enhance the security of user accounts.</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CF19ED8-5DDB-968D-ADE2-D7F4D7E41EC1}"/>
              </a:ext>
            </a:extLst>
          </p:cNvPr>
          <p:cNvSpPr txBox="1"/>
          <p:nvPr/>
        </p:nvSpPr>
        <p:spPr>
          <a:xfrm>
            <a:off x="138652" y="1331650"/>
            <a:ext cx="8650241" cy="3416320"/>
          </a:xfrm>
          <a:prstGeom prst="rect">
            <a:avLst/>
          </a:prstGeom>
          <a:noFill/>
        </p:spPr>
        <p:txBody>
          <a:bodyPr wrap="square" rtlCol="0">
            <a:spAutoFit/>
          </a:bodyPr>
          <a:lstStyle/>
          <a:p>
            <a:r>
              <a:rPr lang="en-US" sz="2400" b="0" i="0" dirty="0">
                <a:solidFill>
                  <a:srgbClr val="0D0D0D"/>
                </a:solidFill>
                <a:effectLst/>
                <a:highlight>
                  <a:srgbClr val="FFFFFF"/>
                </a:highlight>
                <a:latin typeface="Söhne"/>
              </a:rPr>
              <a:t>In wrapping up, the Ultra Bus Reservation System has established itself as a reliable platform for hassle-free bus bookings. While the current system functions effectively, there's room for improvement to meet evolving user expectations. Future enhancements such as mobile app integration, advanced analytics, and enhanced security measures will ensure Ultra Bus stays ahead in the market. By prioritizing customer satisfaction and operational efficiency, Ultra Bus will continue to be the preferred choice for travelers seeking seamless bus reservations with Ultra Bus.</a:t>
            </a:r>
            <a:endParaRPr lang="en-IN" sz="2400"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E555505-49D8-9D30-588D-67F4FA8B9F0B}"/>
              </a:ext>
            </a:extLst>
          </p:cNvPr>
          <p:cNvSpPr txBox="1"/>
          <p:nvPr/>
        </p:nvSpPr>
        <p:spPr>
          <a:xfrm>
            <a:off x="492236" y="1239713"/>
            <a:ext cx="7705817" cy="3170099"/>
          </a:xfrm>
          <a:prstGeom prst="rect">
            <a:avLst/>
          </a:prstGeom>
          <a:noFill/>
        </p:spPr>
        <p:txBody>
          <a:bodyPr wrap="square" rtlCol="0">
            <a:spAutoFit/>
          </a:bodyPr>
          <a:lstStyle/>
          <a:p>
            <a:r>
              <a:rPr lang="en-US" sz="2000" dirty="0"/>
              <a:t>The Ultra Bus Reservation System in Django is a specialized web application tailored for booking tickets exclusively for the Ultra Bus service within India. Utilizing Django, a Python-based web framework, this system provides a user-friendly interface for passengers and administrators of Ultra Bus. Users can effortlessly search for available buses, select seats, and complete reservations without the need for online payment. Real-time updates on seat availability ensure a smooth booking process. The system's simplicity and focus on the Ultra Bus service promise a hassle-free experience for both passengers and administrators</a:t>
            </a:r>
            <a:r>
              <a:rPr lang="en-US" dirty="0"/>
              <a:t>.</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4627399" cy="7915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213163"/>
                </a:solidFill>
              </a:rPr>
              <a:t>Problem Statement</a:t>
            </a:r>
            <a:endParaRPr lang="en-IN" sz="28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A3FA706B-6672-5A15-EF35-AD9E691745F2}"/>
              </a:ext>
            </a:extLst>
          </p:cNvPr>
          <p:cNvSpPr txBox="1"/>
          <p:nvPr/>
        </p:nvSpPr>
        <p:spPr>
          <a:xfrm>
            <a:off x="754601" y="2571750"/>
            <a:ext cx="7634797" cy="707886"/>
          </a:xfrm>
          <a:prstGeom prst="rect">
            <a:avLst/>
          </a:prstGeom>
          <a:noFill/>
        </p:spPr>
        <p:txBody>
          <a:bodyPr wrap="square" rtlCol="0">
            <a:spAutoFit/>
          </a:bodyPr>
          <a:lstStyle/>
          <a:p>
            <a:r>
              <a:rPr lang="en-IN" sz="2000" b="1" dirty="0"/>
              <a:t>To Build </a:t>
            </a:r>
            <a:r>
              <a:rPr lang="en-US" sz="2000" b="1" dirty="0">
                <a:latin typeface="+mj-lt"/>
              </a:rPr>
              <a:t>Bus Reservation System using Python and Django</a:t>
            </a:r>
            <a:endParaRPr lang="en-US" sz="2000" dirty="0">
              <a:latin typeface="+mj-lt"/>
              <a:cs typeface="Poppins"/>
            </a:endParaRPr>
          </a:p>
          <a:p>
            <a:endParaRPr lang="en-IN" sz="20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2DD3367-7D54-6BC3-1E46-90B415CB3365}"/>
              </a:ext>
            </a:extLst>
          </p:cNvPr>
          <p:cNvSpPr txBox="1"/>
          <p:nvPr/>
        </p:nvSpPr>
        <p:spPr>
          <a:xfrm>
            <a:off x="138652" y="1260629"/>
            <a:ext cx="8765651" cy="3631763"/>
          </a:xfrm>
          <a:prstGeom prst="rect">
            <a:avLst/>
          </a:prstGeom>
          <a:noFill/>
        </p:spPr>
        <p:txBody>
          <a:bodyPr wrap="square" rtlCol="0">
            <a:spAutoFit/>
          </a:bodyPr>
          <a:lstStyle/>
          <a:p>
            <a:r>
              <a:rPr lang="en-US" sz="1800" b="1" i="0" dirty="0">
                <a:solidFill>
                  <a:srgbClr val="0D0D0D"/>
                </a:solidFill>
                <a:effectLst/>
                <a:highlight>
                  <a:srgbClr val="FFFFFF"/>
                </a:highlight>
                <a:latin typeface="Söhne"/>
              </a:rPr>
              <a:t>Introduction:</a:t>
            </a:r>
            <a:r>
              <a:rPr lang="en-US" sz="1800" b="0" i="0" dirty="0">
                <a:solidFill>
                  <a:srgbClr val="0D0D0D"/>
                </a:solidFill>
                <a:effectLst/>
                <a:highlight>
                  <a:srgbClr val="FFFFFF"/>
                </a:highlight>
                <a:latin typeface="Söhne"/>
              </a:rPr>
              <a:t> The Bus Reservation System project aims to develop a user-friendly web application for booking bus tickets within India. Utilizing Python and Django, this project addresses existing challenges in bus reservation systems to provide a seamless booking experience for passengers and efficient management tools for administrators.</a:t>
            </a:r>
          </a:p>
          <a:p>
            <a:endParaRPr lang="en-US" sz="1800" dirty="0">
              <a:solidFill>
                <a:srgbClr val="0D0D0D"/>
              </a:solidFill>
              <a:highlight>
                <a:srgbClr val="FFFFFF"/>
              </a:highlight>
              <a:latin typeface="Söhne"/>
            </a:endParaRPr>
          </a:p>
          <a:p>
            <a:endParaRPr lang="en-US" sz="1800" dirty="0">
              <a:solidFill>
                <a:srgbClr val="0D0D0D"/>
              </a:solidFill>
              <a:highlight>
                <a:srgbClr val="FFFFFF"/>
              </a:highlight>
              <a:latin typeface="Söhne"/>
            </a:endParaRPr>
          </a:p>
          <a:p>
            <a:endParaRPr lang="en-US" sz="1800" b="0" i="0" dirty="0">
              <a:solidFill>
                <a:srgbClr val="0D0D0D"/>
              </a:solidFill>
              <a:effectLst/>
              <a:highlight>
                <a:srgbClr val="FFFFFF"/>
              </a:highlight>
              <a:latin typeface="Söhne"/>
            </a:endParaRPr>
          </a:p>
          <a:p>
            <a:pPr algn="l"/>
            <a:r>
              <a:rPr lang="en-US" sz="1800" b="1" i="0" dirty="0">
                <a:solidFill>
                  <a:srgbClr val="0D0D0D"/>
                </a:solidFill>
                <a:effectLst/>
                <a:highlight>
                  <a:srgbClr val="FFFFFF"/>
                </a:highlight>
                <a:latin typeface="Söhne"/>
              </a:rPr>
              <a:t>Key Features:</a:t>
            </a:r>
            <a:endParaRPr lang="en-US" sz="1800" b="0" i="0" dirty="0">
              <a:solidFill>
                <a:srgbClr val="0D0D0D"/>
              </a:solidFill>
              <a:effectLst/>
              <a:highlight>
                <a:srgbClr val="FFFFFF"/>
              </a:highlight>
              <a:latin typeface="Söhne"/>
            </a:endParaRPr>
          </a:p>
          <a:p>
            <a:pPr algn="l">
              <a:buFont typeface="Arial" panose="020B0604020202020204" pitchFamily="34" charset="0"/>
              <a:buChar char="•"/>
            </a:pPr>
            <a:r>
              <a:rPr lang="en-US" sz="1800" b="0" i="0" dirty="0">
                <a:solidFill>
                  <a:srgbClr val="0D0D0D"/>
                </a:solidFill>
                <a:effectLst/>
                <a:highlight>
                  <a:srgbClr val="FFFFFF"/>
                </a:highlight>
                <a:latin typeface="Söhne"/>
              </a:rPr>
              <a:t>User Registration and Authentication</a:t>
            </a:r>
          </a:p>
          <a:p>
            <a:pPr algn="l">
              <a:buFont typeface="Arial" panose="020B0604020202020204" pitchFamily="34" charset="0"/>
              <a:buChar char="•"/>
            </a:pPr>
            <a:r>
              <a:rPr lang="en-US" sz="1800" b="0" i="0" dirty="0">
                <a:solidFill>
                  <a:srgbClr val="0D0D0D"/>
                </a:solidFill>
                <a:effectLst/>
                <a:highlight>
                  <a:srgbClr val="FFFFFF"/>
                </a:highlight>
                <a:latin typeface="Söhne"/>
              </a:rPr>
              <a:t>Bus Search and Booking</a:t>
            </a:r>
          </a:p>
          <a:p>
            <a:pPr algn="l">
              <a:buFont typeface="Arial" panose="020B0604020202020204" pitchFamily="34" charset="0"/>
              <a:buChar char="•"/>
            </a:pPr>
            <a:r>
              <a:rPr lang="en-US" sz="1800" b="0" i="0" dirty="0">
                <a:solidFill>
                  <a:srgbClr val="0D0D0D"/>
                </a:solidFill>
                <a:effectLst/>
                <a:highlight>
                  <a:srgbClr val="FFFFFF"/>
                </a:highlight>
                <a:latin typeface="Söhne"/>
              </a:rPr>
              <a:t>Secure Payment Processing</a:t>
            </a:r>
          </a:p>
          <a:p>
            <a:pPr algn="l">
              <a:buFont typeface="Arial" panose="020B0604020202020204" pitchFamily="34" charset="0"/>
              <a:buChar char="•"/>
            </a:pPr>
            <a:r>
              <a:rPr lang="en-US" sz="1800" b="0" i="0" dirty="0">
                <a:solidFill>
                  <a:srgbClr val="0D0D0D"/>
                </a:solidFill>
                <a:effectLst/>
                <a:highlight>
                  <a:srgbClr val="FFFFFF"/>
                </a:highlight>
                <a:latin typeface="Söhne"/>
              </a:rPr>
              <a:t>Administrative Dashboard</a:t>
            </a:r>
          </a:p>
          <a:p>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22A7747-E7B7-90EF-3BC2-B6921DF955ED}"/>
              </a:ext>
            </a:extLst>
          </p:cNvPr>
          <p:cNvSpPr txBox="1"/>
          <p:nvPr/>
        </p:nvSpPr>
        <p:spPr>
          <a:xfrm>
            <a:off x="275208" y="1251751"/>
            <a:ext cx="8442664" cy="2677656"/>
          </a:xfrm>
          <a:prstGeom prst="rect">
            <a:avLst/>
          </a:prstGeom>
          <a:noFill/>
        </p:spPr>
        <p:txBody>
          <a:bodyPr wrap="square" rtlCol="0">
            <a:spAutoFit/>
          </a:bodyPr>
          <a:lstStyle/>
          <a:p>
            <a:r>
              <a:rPr lang="en-US" sz="2800" b="0" i="0" dirty="0">
                <a:solidFill>
                  <a:srgbClr val="0D0D0D"/>
                </a:solidFill>
                <a:effectLst/>
                <a:highlight>
                  <a:srgbClr val="FFFFFF"/>
                </a:highlight>
                <a:latin typeface="Söhne"/>
              </a:rPr>
              <a:t>The proposed solution for the Bus Reservation System involves the development of a web application using Python and Django framework. This solution aims to address the challenges faced by existing bus reservation systems and provide an efficient and user-friendly platform for booking bus tickets within India</a:t>
            </a:r>
            <a:r>
              <a:rPr lang="en-US" b="0" i="0" dirty="0">
                <a:solidFill>
                  <a:srgbClr val="0D0D0D"/>
                </a:solidFill>
                <a:effectLst/>
                <a:highlight>
                  <a:srgbClr val="FFFFFF"/>
                </a:highlight>
                <a:latin typeface="Söhne"/>
              </a:rPr>
              <a:t>.</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7C774A2-821A-5608-339F-D0BB4FA4A469}"/>
              </a:ext>
            </a:extLst>
          </p:cNvPr>
          <p:cNvSpPr txBox="1"/>
          <p:nvPr/>
        </p:nvSpPr>
        <p:spPr>
          <a:xfrm>
            <a:off x="319596" y="816746"/>
            <a:ext cx="8691239" cy="2893100"/>
          </a:xfrm>
          <a:prstGeom prst="rect">
            <a:avLst/>
          </a:prstGeom>
          <a:noFill/>
        </p:spPr>
        <p:txBody>
          <a:bodyPr wrap="square" rtlCol="0">
            <a:spAutoFit/>
          </a:bodyPr>
          <a:lstStyle/>
          <a:p>
            <a:pPr algn="l"/>
            <a:r>
              <a:rPr lang="en-US" sz="2400" b="1" i="0" dirty="0">
                <a:solidFill>
                  <a:srgbClr val="0D0D0D"/>
                </a:solidFill>
                <a:effectLst/>
                <a:highlight>
                  <a:srgbClr val="FFFFFF"/>
                </a:highlight>
                <a:latin typeface="Söhne"/>
              </a:rPr>
              <a:t>Technological Stack:</a:t>
            </a:r>
            <a:endParaRPr lang="en-US" sz="2400" b="0" i="0" dirty="0">
              <a:solidFill>
                <a:srgbClr val="0D0D0D"/>
              </a:solidFill>
              <a:effectLst/>
              <a:highlight>
                <a:srgbClr val="FFFFFF"/>
              </a:highlight>
              <a:latin typeface="Söhne"/>
            </a:endParaRPr>
          </a:p>
          <a:p>
            <a:pPr algn="l">
              <a:buFont typeface="Arial" panose="020B0604020202020204" pitchFamily="34" charset="0"/>
              <a:buChar char="•"/>
            </a:pPr>
            <a:r>
              <a:rPr lang="en-US" sz="2400" b="0" i="0" dirty="0">
                <a:solidFill>
                  <a:srgbClr val="0D0D0D"/>
                </a:solidFill>
                <a:effectLst/>
                <a:highlight>
                  <a:srgbClr val="FFFFFF"/>
                </a:highlight>
                <a:latin typeface="Söhne"/>
              </a:rPr>
              <a:t>Python: Utilized for backend development, providing robustness and flexibility.</a:t>
            </a:r>
          </a:p>
          <a:p>
            <a:pPr algn="l">
              <a:buFont typeface="Arial" panose="020B0604020202020204" pitchFamily="34" charset="0"/>
              <a:buChar char="•"/>
            </a:pPr>
            <a:r>
              <a:rPr lang="en-US" sz="2400" b="0" i="0" dirty="0">
                <a:solidFill>
                  <a:srgbClr val="0D0D0D"/>
                </a:solidFill>
                <a:effectLst/>
                <a:highlight>
                  <a:srgbClr val="FFFFFF"/>
                </a:highlight>
                <a:latin typeface="Söhne"/>
              </a:rPr>
              <a:t>Django Framework: Offers built-in features for rapid development, including authentication, database management, and URL routing.</a:t>
            </a:r>
          </a:p>
          <a:p>
            <a:pPr algn="l">
              <a:buFont typeface="Arial" panose="020B0604020202020204" pitchFamily="34" charset="0"/>
              <a:buChar char="•"/>
            </a:pPr>
            <a:r>
              <a:rPr lang="en-US" sz="2400" b="0" i="0" dirty="0">
                <a:solidFill>
                  <a:srgbClr val="0D0D0D"/>
                </a:solidFill>
                <a:effectLst/>
                <a:highlight>
                  <a:srgbClr val="FFFFFF"/>
                </a:highlight>
                <a:latin typeface="Söhne"/>
              </a:rPr>
              <a:t>HTML/CSS/JavaScript: Used for frontend development to create a visually appealing and interactive user interface.</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BB35C6B-AC5B-DC76-E35E-8FF8CBEAF495}"/>
              </a:ext>
            </a:extLst>
          </p:cNvPr>
          <p:cNvSpPr txBox="1"/>
          <p:nvPr/>
        </p:nvSpPr>
        <p:spPr>
          <a:xfrm>
            <a:off x="346229" y="752832"/>
            <a:ext cx="8584707" cy="3754874"/>
          </a:xfrm>
          <a:prstGeom prst="rect">
            <a:avLst/>
          </a:prstGeom>
          <a:noFill/>
        </p:spPr>
        <p:txBody>
          <a:bodyPr wrap="square" rtlCol="0">
            <a:spAutoFit/>
          </a:bodyPr>
          <a:lstStyle/>
          <a:p>
            <a:pPr algn="l"/>
            <a:r>
              <a:rPr lang="en-US" b="1" i="0" dirty="0">
                <a:solidFill>
                  <a:srgbClr val="0D0D0D"/>
                </a:solidFill>
                <a:effectLst/>
                <a:highlight>
                  <a:srgbClr val="FFFFFF"/>
                </a:highlight>
                <a:latin typeface="Söhne"/>
              </a:rPr>
              <a:t>Key Features:</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User Registration and Authentication:</a:t>
            </a:r>
            <a:r>
              <a:rPr lang="en-US" b="0" i="0" dirty="0">
                <a:solidFill>
                  <a:srgbClr val="0D0D0D"/>
                </a:solidFill>
                <a:effectLst/>
                <a:highlight>
                  <a:srgbClr val="FFFFFF"/>
                </a:highlight>
                <a:latin typeface="Söhne"/>
              </a:rPr>
              <a:t> Users can create accounts securely and log in to the system to access personalized booking features.</a:t>
            </a:r>
          </a:p>
          <a:p>
            <a:pPr algn="l">
              <a:buFont typeface="+mj-lt"/>
              <a:buAutoNum type="arabicPeriod"/>
            </a:pPr>
            <a:r>
              <a:rPr lang="en-US" b="1" i="0" dirty="0">
                <a:solidFill>
                  <a:srgbClr val="0D0D0D"/>
                </a:solidFill>
                <a:effectLst/>
                <a:highlight>
                  <a:srgbClr val="FFFFFF"/>
                </a:highlight>
                <a:latin typeface="Söhne"/>
              </a:rPr>
              <a:t>Bus Search and Booking:</a:t>
            </a:r>
            <a:r>
              <a:rPr lang="en-US" b="0" i="0" dirty="0">
                <a:solidFill>
                  <a:srgbClr val="0D0D0D"/>
                </a:solidFill>
                <a:effectLst/>
                <a:highlight>
                  <a:srgbClr val="FFFFFF"/>
                </a:highlight>
                <a:latin typeface="Söhne"/>
              </a:rPr>
              <a:t> Users can search for buses based on routes, dates, and timings, and make reservations seamlessly.</a:t>
            </a:r>
          </a:p>
          <a:p>
            <a:pPr algn="l">
              <a:buFont typeface="+mj-lt"/>
              <a:buAutoNum type="arabicPeriod"/>
            </a:pPr>
            <a:r>
              <a:rPr lang="en-US" b="1" i="0" dirty="0">
                <a:solidFill>
                  <a:srgbClr val="0D0D0D"/>
                </a:solidFill>
                <a:effectLst/>
                <a:highlight>
                  <a:srgbClr val="FFFFFF"/>
                </a:highlight>
                <a:latin typeface="Söhne"/>
              </a:rPr>
              <a:t>Real-time Updates:</a:t>
            </a:r>
            <a:r>
              <a:rPr lang="en-US" b="0" i="0" dirty="0">
                <a:solidFill>
                  <a:srgbClr val="0D0D0D"/>
                </a:solidFill>
                <a:effectLst/>
                <a:highlight>
                  <a:srgbClr val="FFFFFF"/>
                </a:highlight>
                <a:latin typeface="Söhne"/>
              </a:rPr>
              <a:t> The system provides real-time updates on seat availability and bus schedules to ensure accuracy and reliability.</a:t>
            </a:r>
          </a:p>
          <a:p>
            <a:pPr algn="l">
              <a:buFont typeface="+mj-lt"/>
              <a:buAutoNum type="arabicPeriod"/>
            </a:pPr>
            <a:r>
              <a:rPr lang="en-US" b="1" i="0" dirty="0">
                <a:solidFill>
                  <a:srgbClr val="0D0D0D"/>
                </a:solidFill>
                <a:effectLst/>
                <a:highlight>
                  <a:srgbClr val="FFFFFF"/>
                </a:highlight>
                <a:latin typeface="Söhne"/>
              </a:rPr>
              <a:t>Administrative Dashboard:</a:t>
            </a:r>
            <a:r>
              <a:rPr lang="en-US" b="0" i="0" dirty="0">
                <a:solidFill>
                  <a:srgbClr val="0D0D0D"/>
                </a:solidFill>
                <a:effectLst/>
                <a:highlight>
                  <a:srgbClr val="FFFFFF"/>
                </a:highlight>
                <a:latin typeface="Söhne"/>
              </a:rPr>
              <a:t> Administrators have access to a dashboard to manage bus schedules, monitor bookings, and handle other operational tasks efficiently.</a:t>
            </a:r>
          </a:p>
          <a:p>
            <a:pPr algn="l">
              <a:buFont typeface="+mj-lt"/>
              <a:buAutoNum type="arabicPeriod"/>
            </a:pPr>
            <a:r>
              <a:rPr lang="en-US" b="1" i="0" dirty="0">
                <a:solidFill>
                  <a:srgbClr val="0D0D0D"/>
                </a:solidFill>
                <a:effectLst/>
                <a:highlight>
                  <a:srgbClr val="FFFFFF"/>
                </a:highlight>
                <a:latin typeface="Söhne"/>
              </a:rPr>
              <a:t>Reporting and Analytics:</a:t>
            </a:r>
            <a:r>
              <a:rPr lang="en-US" b="0" i="0" dirty="0">
                <a:solidFill>
                  <a:srgbClr val="0D0D0D"/>
                </a:solidFill>
                <a:effectLst/>
                <a:highlight>
                  <a:srgbClr val="FFFFFF"/>
                </a:highlight>
                <a:latin typeface="Söhne"/>
              </a:rPr>
              <a:t> The system generates reports and analytics to provide insights into booking trends, revenue generation, and performance indicators.</a:t>
            </a:r>
          </a:p>
          <a:p>
            <a:pPr algn="l">
              <a:buFont typeface="+mj-lt"/>
              <a:buAutoNum type="arabicPeriod"/>
            </a:pPr>
            <a:r>
              <a:rPr lang="en-US" b="1" i="0" dirty="0">
                <a:solidFill>
                  <a:srgbClr val="0D0D0D"/>
                </a:solidFill>
                <a:effectLst/>
                <a:highlight>
                  <a:srgbClr val="FFFFFF"/>
                </a:highlight>
                <a:latin typeface="Söhne"/>
              </a:rPr>
              <a:t>Responsive Design:</a:t>
            </a:r>
            <a:r>
              <a:rPr lang="en-US" b="0" i="0" dirty="0">
                <a:solidFill>
                  <a:srgbClr val="0D0D0D"/>
                </a:solidFill>
                <a:effectLst/>
                <a:highlight>
                  <a:srgbClr val="FFFFFF"/>
                </a:highlight>
                <a:latin typeface="Söhne"/>
              </a:rPr>
              <a:t> The application features a responsive design to ensure compatibility across various devices, enhancing accessibility for users.</a:t>
            </a:r>
          </a:p>
          <a:p>
            <a:pPr algn="l">
              <a:buFont typeface="+mj-lt"/>
              <a:buAutoNum type="arabicPeriod"/>
            </a:pPr>
            <a:r>
              <a:rPr lang="en-US" b="1" i="0" dirty="0">
                <a:solidFill>
                  <a:srgbClr val="0D0D0D"/>
                </a:solidFill>
                <a:effectLst/>
                <a:highlight>
                  <a:srgbClr val="FFFFFF"/>
                </a:highlight>
                <a:latin typeface="Söhne"/>
              </a:rPr>
              <a:t>Scalability and Extensibility:</a:t>
            </a:r>
            <a:r>
              <a:rPr lang="en-US" b="0" i="0" dirty="0">
                <a:solidFill>
                  <a:srgbClr val="0D0D0D"/>
                </a:solidFill>
                <a:effectLst/>
                <a:highlight>
                  <a:srgbClr val="FFFFFF"/>
                </a:highlight>
                <a:latin typeface="Söhne"/>
              </a:rPr>
              <a:t> Designed to be scalable and adaptable to accommodate future enhancements and modifications, ensuring long-term viability.</a:t>
            </a:r>
          </a:p>
          <a:p>
            <a:pPr algn="l"/>
            <a:r>
              <a:rPr lang="en-US" b="0" i="0" dirty="0">
                <a:solidFill>
                  <a:srgbClr val="0D0D0D"/>
                </a:solidFill>
                <a:effectLst/>
                <a:highlight>
                  <a:srgbClr val="FFFFFF"/>
                </a:highlight>
                <a:latin typeface="Söhne"/>
              </a:rPr>
              <a:t>.</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53</TotalTime>
  <Words>895</Words>
  <Application>Microsoft Office PowerPoint</Application>
  <PresentationFormat>On-screen Show (16:9)</PresentationFormat>
  <Paragraphs>87</Paragraphs>
  <Slides>16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vidhya dhanush</cp:lastModifiedBy>
  <cp:revision>7</cp:revision>
  <dcterms:modified xsi:type="dcterms:W3CDTF">2024-04-08T09:59:45Z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